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Italic.fntdata"/><Relationship Id="rId6" Type="http://schemas.openxmlformats.org/officeDocument/2006/relationships/slide" Target="slides/slide1.xml"/><Relationship Id="rId18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c5c2fdc15_0_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ac5c2fdc15_0_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c5c2fdc15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c5c2fdc15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c5c2fdc15_0_20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c5c2fdc15_0_20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c5c2fdc15_0_2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c5c2fdc15_0_2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c5c2fdc15_0_20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ac5c2fdc15_0_20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c5c2fdc15_0_20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ac5c2fdc15_0_2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c5c2fdc15_0_2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c5c2fdc15_0_2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c5c2fdc15_0_2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ac5c2fdc15_0_2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ac5c2fdc15_0_5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ac5c2fdc15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55CC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title"/>
          </p:nvPr>
        </p:nvSpPr>
        <p:spPr>
          <a:xfrm>
            <a:off x="1883259" y="1520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FFFFFF"/>
                </a:solidFill>
              </a:rPr>
              <a:t>Devices based on Quantum Tunneling</a:t>
            </a:r>
            <a:endParaRPr b="1" sz="3800">
              <a:solidFill>
                <a:srgbClr val="FFFFFF"/>
              </a:solidFill>
            </a:endParaRPr>
          </a:p>
        </p:txBody>
      </p:sp>
      <p:sp>
        <p:nvSpPr>
          <p:cNvPr id="129" name="Google Shape;129;p13"/>
          <p:cNvSpPr txBox="1"/>
          <p:nvPr>
            <p:ph idx="4294967295" type="subTitle"/>
          </p:nvPr>
        </p:nvSpPr>
        <p:spPr>
          <a:xfrm>
            <a:off x="1858700" y="34893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-"/>
            </a:pPr>
            <a:r>
              <a:rPr lang="en" sz="1700">
                <a:solidFill>
                  <a:srgbClr val="FFFFFF"/>
                </a:solidFill>
              </a:rPr>
              <a:t>Shri Vidhatri M M</a:t>
            </a:r>
            <a:endParaRPr sz="17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rgbClr val="FFFFFF"/>
                </a:solidFill>
              </a:rPr>
              <a:t>2019113006</a:t>
            </a:r>
            <a:endParaRPr sz="1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2"/>
          <p:cNvPicPr preferRelativeResize="0"/>
          <p:nvPr/>
        </p:nvPicPr>
        <p:blipFill rotWithShape="1">
          <a:blip r:embed="rId3">
            <a:alphaModFix/>
          </a:blip>
          <a:srcRect b="6652" l="0" r="1009" t="1460"/>
          <a:stretch/>
        </p:blipFill>
        <p:spPr>
          <a:xfrm>
            <a:off x="0" y="-23500"/>
            <a:ext cx="9174600" cy="51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ctrTitle"/>
          </p:nvPr>
        </p:nvSpPr>
        <p:spPr>
          <a:xfrm>
            <a:off x="1858700" y="769150"/>
            <a:ext cx="53613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sz="3000">
              <a:solidFill>
                <a:srgbClr val="1C458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14"/>
          <p:cNvSpPr txBox="1"/>
          <p:nvPr>
            <p:ph idx="1" type="subTitle"/>
          </p:nvPr>
        </p:nvSpPr>
        <p:spPr>
          <a:xfrm>
            <a:off x="1478750" y="1457325"/>
            <a:ext cx="6300900" cy="26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P-N diode, BJT, MOS, CMOS : Classic semiconductor devices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Classic devices - quantum leakage currents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Electron wave behaviour and quantum tunneling paved way for new type of devices - small geometry 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Tunnel diodes, Metal-insulator-metal diodes(MIM), Resonant tunnel diodes, Quantum transistors, Single electron transistors etc.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Important and most used - Tunnel diodes and MIM diodes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ctrTitle"/>
          </p:nvPr>
        </p:nvSpPr>
        <p:spPr>
          <a:xfrm>
            <a:off x="214325" y="769150"/>
            <a:ext cx="87225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survey</a:t>
            </a:r>
            <a:endParaRPr b="1" sz="3000">
              <a:solidFill>
                <a:srgbClr val="1C458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15"/>
          <p:cNvSpPr txBox="1"/>
          <p:nvPr>
            <p:ph idx="1" type="subTitle"/>
          </p:nvPr>
        </p:nvSpPr>
        <p:spPr>
          <a:xfrm>
            <a:off x="1478750" y="1457325"/>
            <a:ext cx="6300900" cy="26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Tunneling - 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Predicted by Oskar Klein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irst discovered in radioactivity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Friedrich Hund and Leonid Mandelstam &amp; Mikhail Leontovich independently studied 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Max Born extended tunneling beyond nuclear physics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Leo Esaki identified tunneling in semiconductors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First MIM diodes - Bell labs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Zero-bias MIM diode - Brinkman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ctrTitle"/>
          </p:nvPr>
        </p:nvSpPr>
        <p:spPr>
          <a:xfrm>
            <a:off x="332175" y="769150"/>
            <a:ext cx="85830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Quantum Mechanical T</a:t>
            </a:r>
            <a:r>
              <a:rPr b="1" lang="en" sz="30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unneling </a:t>
            </a:r>
            <a:endParaRPr b="1" sz="3000">
              <a:solidFill>
                <a:srgbClr val="1C458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16"/>
          <p:cNvSpPr txBox="1"/>
          <p:nvPr>
            <p:ph idx="1" type="subTitle"/>
          </p:nvPr>
        </p:nvSpPr>
        <p:spPr>
          <a:xfrm>
            <a:off x="1478750" y="1457325"/>
            <a:ext cx="6300900" cy="26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Electron existing beyond classical </a:t>
            </a: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reflection</a:t>
            </a: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point or the penetrating a narrow barrier with V &gt; E</a:t>
            </a:r>
            <a:r>
              <a:rPr baseline="-25000"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</a:t>
            </a: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s</a:t>
            </a: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olving the schrodinger equation for a simple case proves this.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barrier should be thin, and of low potential energy for tunneling to happen as the tunneling probability decreases exponentially with width.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concept is used to explain radioactive decay, field emission, current flow in p-n diode with small junction width.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ctrTitle"/>
          </p:nvPr>
        </p:nvSpPr>
        <p:spPr>
          <a:xfrm>
            <a:off x="1858700" y="769150"/>
            <a:ext cx="53613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Tunnel diode</a:t>
            </a:r>
            <a:endParaRPr b="1" sz="3000">
              <a:solidFill>
                <a:srgbClr val="1C458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17"/>
          <p:cNvSpPr txBox="1"/>
          <p:nvPr>
            <p:ph idx="1" type="subTitle"/>
          </p:nvPr>
        </p:nvSpPr>
        <p:spPr>
          <a:xfrm>
            <a:off x="1478750" y="1457325"/>
            <a:ext cx="6300900" cy="26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Heavily doped p-n diode and exhibits negative resistance.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in fast switching, amplifiers and high frequency devices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Advantages</a:t>
            </a: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: resistant to heat &amp; radiation, high speed, low cost, more stability, 2-terminal negative resistance.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small bias voltage increases current, and even more bias voltage the current decreases, exhibiting negative resistance, on further voltage increase, behaves like regular p-n diode.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reverse bias, current decreases faster than typical p-n diode with increasing voltage in negative direction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type="ctrTitle"/>
          </p:nvPr>
        </p:nvSpPr>
        <p:spPr>
          <a:xfrm>
            <a:off x="1858700" y="769150"/>
            <a:ext cx="53613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MIM diode</a:t>
            </a:r>
            <a:endParaRPr b="1" sz="3000">
              <a:solidFill>
                <a:srgbClr val="1C458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18"/>
          <p:cNvSpPr txBox="1"/>
          <p:nvPr>
            <p:ph idx="1" type="subTitle"/>
          </p:nvPr>
        </p:nvSpPr>
        <p:spPr>
          <a:xfrm>
            <a:off x="1478750" y="1457325"/>
            <a:ext cx="6300900" cy="26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Metal-insulator-metal diode : non-linear device, thin contact-film and insulator.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Has large current densities and asymmetry in I-V characteristics.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be used with multiple insulator layers, tunneling efficiency decreases exponentially with insulator </a:t>
            </a: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thickness.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Some examples of metal-n insulator-metal devices are Ni/NiO/Cr, Al/AlO</a:t>
            </a:r>
            <a:r>
              <a:rPr baseline="-25000"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/Gr, Cr/TiO</a:t>
            </a:r>
            <a:r>
              <a:rPr baseline="-25000"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/Al</a:t>
            </a:r>
            <a:r>
              <a:rPr baseline="-25000"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baseline="-25000"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1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/Ti .</a:t>
            </a:r>
            <a:endParaRPr sz="1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>
            <p:ph type="ctrTitle"/>
          </p:nvPr>
        </p:nvSpPr>
        <p:spPr>
          <a:xfrm>
            <a:off x="1948550" y="781150"/>
            <a:ext cx="53613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 devices</a:t>
            </a:r>
            <a:endParaRPr b="1" sz="3000">
              <a:solidFill>
                <a:srgbClr val="1C458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19"/>
          <p:cNvSpPr txBox="1"/>
          <p:nvPr>
            <p:ph idx="1" type="subTitle"/>
          </p:nvPr>
        </p:nvSpPr>
        <p:spPr>
          <a:xfrm>
            <a:off x="1478750" y="1391950"/>
            <a:ext cx="6300900" cy="26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Deltt or double-electron-layer-tunneling-transistor is a device with 2 quantum wells and a thick, where tunneling is controlled by voltage bias and applied voltage in control gate</a:t>
            </a:r>
            <a:endParaRPr sz="1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Resonant tunnel diode has two heavily doped </a:t>
            </a: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potential</a:t>
            </a: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barriers with small bandgap separated by a quantum well. It is very similar to tunnel diode, and has a negative differential resistance.</a:t>
            </a:r>
            <a:endParaRPr sz="1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Single electron quantum dot transistor has a tunnel barrier enclosing the quantum dot , where the charge on dot </a:t>
            </a: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modulates electron flow</a:t>
            </a: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gate voltage determines drain current in a negative </a:t>
            </a: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resistance</a:t>
            </a: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fashion.</a:t>
            </a:r>
            <a:endParaRPr sz="1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/>
          <p:nvPr>
            <p:ph type="ctrTitle"/>
          </p:nvPr>
        </p:nvSpPr>
        <p:spPr>
          <a:xfrm>
            <a:off x="1858700" y="769150"/>
            <a:ext cx="53613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 sz="3000">
              <a:solidFill>
                <a:srgbClr val="1C458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1" name="Google Shape;171;p20"/>
          <p:cNvSpPr txBox="1"/>
          <p:nvPr>
            <p:ph idx="1" type="subTitle"/>
          </p:nvPr>
        </p:nvSpPr>
        <p:spPr>
          <a:xfrm>
            <a:off x="1478750" y="1379950"/>
            <a:ext cx="6300900" cy="26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 lengths  are comparable to electron wavelength, quantum effects play an important role, especially tunneling.</a:t>
            </a:r>
            <a:endParaRPr sz="1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Devices based on Quantum tunneling work generally with high doping, involve materials of higher atomic number.</a:t>
            </a:r>
            <a:endParaRPr sz="1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devices where tunneling effects are prominent have I-V graphs notably different from general diodes/transistors, and most of them follow a negative </a:t>
            </a: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resistance</a:t>
            </a: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trend.</a:t>
            </a:r>
            <a:endParaRPr sz="1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observe accuracy in high frequency applications and efficiency reducing exponentially with width of layers commonly in these devices.</a:t>
            </a:r>
            <a:endParaRPr sz="1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1"/>
          <p:cNvPicPr preferRelativeResize="0"/>
          <p:nvPr/>
        </p:nvPicPr>
        <p:blipFill rotWithShape="1">
          <a:blip r:embed="rId3">
            <a:alphaModFix/>
          </a:blip>
          <a:srcRect b="20135" l="21678" r="10575" t="10645"/>
          <a:stretch/>
        </p:blipFill>
        <p:spPr>
          <a:xfrm>
            <a:off x="1170800" y="364325"/>
            <a:ext cx="6612000" cy="47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175" y="187450"/>
            <a:ext cx="8754650" cy="472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